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4355B-E558-40AA-AAC0-83736B660FE8}" type="datetimeFigureOut">
              <a:rPr lang="tr-TR" smtClean="0"/>
              <a:t>07.10.2012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24D1EF-21B5-4684-9F80-29B43CEB8697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24D1EF-21B5-4684-9F80-29B43CEB8697}" type="slidenum">
              <a:rPr lang="tr-TR" smtClean="0"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Başlık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Alt Başlık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r-TR" smtClean="0"/>
              <a:t>Asıl alt başlık stilini düzenlemek için tıklatın</a:t>
            </a:r>
            <a:endParaRPr kumimoji="0" lang="en-US"/>
          </a:p>
        </p:txBody>
      </p:sp>
      <p:sp>
        <p:nvSpPr>
          <p:cNvPr id="16" name="15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2" name="1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5" name="14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7" name="26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19" name="18 Altbilgi Yer Tutucusu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Bölüm Üstbilgis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etin Yer Tutucusu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9" name="18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11" name="1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6" name="1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8" name="7 Başlık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3" name="12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1" name="20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10" name="9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Başlık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3" name="12 Metin Yer Tutucusu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25" name="24 Metin Yer Tutucusu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8" name="27 İçerik Yer Tutucusu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10" name="9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10 Düz Bağlayıcı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Başlık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12" name="1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21" name="20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24" name="2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Düz Bağlayıcı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Başlık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  <p:sp>
        <p:nvSpPr>
          <p:cNvPr id="14" name="13 İçerik Yer Tutucusu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tr-TR" smtClean="0"/>
              <a:t>Asıl metin stillerini düzenlemek için tıklatın</a:t>
            </a:r>
          </a:p>
          <a:p>
            <a:pPr lvl="1" eaLnBrk="1" latinLnBrk="0" hangingPunct="1"/>
            <a:r>
              <a:rPr lang="tr-TR" smtClean="0"/>
              <a:t>İkinci düzey</a:t>
            </a:r>
          </a:p>
          <a:p>
            <a:pPr lvl="2" eaLnBrk="1" latinLnBrk="0" hangingPunct="1"/>
            <a:r>
              <a:rPr lang="tr-TR" smtClean="0"/>
              <a:t>Üçüncü düzey</a:t>
            </a:r>
          </a:p>
          <a:p>
            <a:pPr lvl="3" eaLnBrk="1" latinLnBrk="0" hangingPunct="1"/>
            <a:r>
              <a:rPr lang="tr-TR" smtClean="0"/>
              <a:t>Dördüncü düzey</a:t>
            </a:r>
          </a:p>
          <a:p>
            <a:pPr lvl="4" eaLnBrk="1" latinLnBrk="0" hangingPunct="1"/>
            <a:r>
              <a:rPr lang="tr-TR" smtClean="0"/>
              <a:t>Beşinci düzey</a:t>
            </a:r>
            <a:endParaRPr kumimoji="0" lang="en-US"/>
          </a:p>
        </p:txBody>
      </p:sp>
      <p:sp>
        <p:nvSpPr>
          <p:cNvPr id="25" name="2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29" name="28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Resim Yer Tutucusu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tr-TR" smtClean="0"/>
              <a:t>Resim eklemek için simgeyi tıklatın</a:t>
            </a:r>
            <a:endParaRPr kumimoji="0" lang="en-US" dirty="0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1" name="30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7" name="16 Başlık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26" name="25 Metin Yer Tutucusu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etin Yer Tutucusu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r-TR" smtClean="0"/>
              <a:t>Asıl metin stillerini düzenlemek için tıklatın</a:t>
            </a:r>
          </a:p>
          <a:p>
            <a:pPr lvl="1" eaLnBrk="1" latinLnBrk="0" hangingPunct="1"/>
            <a:r>
              <a:rPr kumimoji="0" lang="tr-TR" smtClean="0"/>
              <a:t>İkinci düzey</a:t>
            </a:r>
          </a:p>
          <a:p>
            <a:pPr lvl="2" eaLnBrk="1" latinLnBrk="0" hangingPunct="1"/>
            <a:r>
              <a:rPr kumimoji="0" lang="tr-TR" smtClean="0"/>
              <a:t>Üçüncü düzey</a:t>
            </a:r>
          </a:p>
          <a:p>
            <a:pPr lvl="3" eaLnBrk="1" latinLnBrk="0" hangingPunct="1"/>
            <a:r>
              <a:rPr kumimoji="0" lang="tr-TR" smtClean="0"/>
              <a:t>Dördüncü düzey</a:t>
            </a:r>
          </a:p>
          <a:p>
            <a:pPr lvl="4" eaLnBrk="1" latinLnBrk="0" hangingPunct="1"/>
            <a:r>
              <a:rPr kumimoji="0" lang="tr-TR" smtClean="0"/>
              <a:t>Beşinci düzey</a:t>
            </a:r>
            <a:endParaRPr kumimoji="0" lang="en-US"/>
          </a:p>
        </p:txBody>
      </p:sp>
      <p:sp>
        <p:nvSpPr>
          <p:cNvPr id="11" name="10 Veri Yer Tutucusu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07.10.2012</a:t>
            </a:fld>
            <a:endParaRPr lang="tr-TR"/>
          </a:p>
        </p:txBody>
      </p:sp>
      <p:sp>
        <p:nvSpPr>
          <p:cNvPr id="28" name="27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0" name="9 Başlık Yer Tutucusu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tr-TR" smtClean="0"/>
              <a:t>Asıl başlık stili için tıklatın</a:t>
            </a:r>
            <a:endParaRPr kumimoji="0" lang="en-US"/>
          </a:p>
        </p:txBody>
      </p:sp>
      <p:sp>
        <p:nvSpPr>
          <p:cNvPr id="9" name="8 Düz Bağlayıcı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Düz Bağlayıcı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ebiyatogretmeni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M&#220;Z&#304;K\FON%20M&#220;Z&#304;K\ens\eledim-eledim-holluk-eledim%5b1%5d.mp3" TargetMode="External"/><Relationship Id="rId6" Type="http://schemas.openxmlformats.org/officeDocument/2006/relationships/image" Target="../media/image7.png"/><Relationship Id="rId5" Type="http://schemas.openxmlformats.org/officeDocument/2006/relationships/hyperlink" Target="http://tr.wikipedia.org/w/index.php?title=Dosya:T%C3%BCrk_kad%C4%B1n%C4%B1n%C4%B1_simgeleyen_Nene_Hatun_Heykeli(Erzurum_Tabyalar.jpg&amp;filetimestamp=20120919093751" TargetMode="External"/><Relationship Id="rId4" Type="http://schemas.openxmlformats.org/officeDocument/2006/relationships/hyperlink" Target="http://tr.wikipedia.org/wiki/Erzurum_Muharebesi_(1877)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1285875"/>
            <a:ext cx="7772400" cy="357187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sz="5400" b="1" dirty="0" smtClean="0"/>
              <a:t>Edebiyat ve Gerçeklik</a:t>
            </a:r>
            <a:endParaRPr lang="tr-TR" sz="5400" b="1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7723584" cy="766936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dirty="0" smtClean="0">
                <a:hlinkClick r:id="rId3"/>
              </a:rPr>
              <a:t>               www.</a:t>
            </a:r>
            <a:r>
              <a:rPr lang="tr-TR" dirty="0" err="1" smtClean="0">
                <a:hlinkClick r:id="rId3"/>
              </a:rPr>
              <a:t>edebiyatogretmeni</a:t>
            </a:r>
            <a:r>
              <a:rPr lang="tr-TR" dirty="0" smtClean="0">
                <a:hlinkClick r:id="rId3"/>
              </a:rPr>
              <a:t>.net</a:t>
            </a:r>
            <a:r>
              <a:rPr lang="tr-TR" dirty="0" smtClean="0"/>
              <a:t> </a:t>
            </a:r>
            <a:endParaRPr lang="tr-TR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 smtClean="0"/>
          </a:p>
        </p:txBody>
      </p:sp>
      <p:pic>
        <p:nvPicPr>
          <p:cNvPr id="4" name="3 İçerik Yer Tutucusu" descr="1975-8cf3639ae1de6a99b8731d89e034167f_127286299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0429663">
            <a:off x="255859" y="773008"/>
            <a:ext cx="2700354" cy="37084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5 Metin kutusu"/>
          <p:cNvSpPr txBox="1"/>
          <p:nvPr/>
        </p:nvSpPr>
        <p:spPr>
          <a:xfrm rot="20127270">
            <a:off x="888734" y="4490494"/>
            <a:ext cx="4786317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/>
              <a:t>Ger derse </a:t>
            </a:r>
            <a:r>
              <a:rPr lang="tr-TR" dirty="0" err="1"/>
              <a:t>Fuzûlî</a:t>
            </a:r>
            <a:r>
              <a:rPr lang="tr-TR" dirty="0"/>
              <a:t> güzellerde </a:t>
            </a:r>
            <a:r>
              <a:rPr lang="tr-TR" dirty="0" err="1"/>
              <a:t>vefâ</a:t>
            </a:r>
            <a:r>
              <a:rPr lang="tr-TR" dirty="0"/>
              <a:t> var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/>
              <a:t>Aldanma ki şâir sözü elbet </a:t>
            </a:r>
            <a:r>
              <a:rPr lang="tr-TR" dirty="0" smtClean="0"/>
              <a:t>yalandır.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smtClean="0"/>
              <a:t>                                                            Fuzuli</a:t>
            </a:r>
            <a:endParaRPr lang="tr-TR" dirty="0"/>
          </a:p>
        </p:txBody>
      </p:sp>
      <p:sp>
        <p:nvSpPr>
          <p:cNvPr id="7" name="6 Yuvarlatılmış Dikdörtgen"/>
          <p:cNvSpPr/>
          <p:nvPr/>
        </p:nvSpPr>
        <p:spPr>
          <a:xfrm>
            <a:off x="4714876" y="2857496"/>
            <a:ext cx="3857625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smtClean="0"/>
              <a:t>Beyitleri </a:t>
            </a:r>
            <a:r>
              <a:rPr lang="tr-TR" dirty="0"/>
              <a:t>yorumlayınız.</a:t>
            </a:r>
          </a:p>
        </p:txBody>
      </p:sp>
      <p:sp>
        <p:nvSpPr>
          <p:cNvPr id="8" name="7 Yuvarlatılmış Dikdörtgen"/>
          <p:cNvSpPr/>
          <p:nvPr/>
        </p:nvSpPr>
        <p:spPr>
          <a:xfrm rot="20061674">
            <a:off x="3481403" y="5138072"/>
            <a:ext cx="4714908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r-TR" sz="1600" dirty="0" smtClean="0"/>
              <a:t>Ben şâirim o kamet-i mevzûnu doğrusu</a:t>
            </a:r>
          </a:p>
          <a:p>
            <a:pPr algn="ctr"/>
            <a:r>
              <a:rPr lang="tr-TR" sz="1600" dirty="0" smtClean="0"/>
              <a:t>Sevmem desem de belki yalan söylerim.</a:t>
            </a:r>
          </a:p>
          <a:p>
            <a:pPr algn="ctr"/>
            <a:r>
              <a:rPr lang="tr-TR" sz="1600" dirty="0" smtClean="0"/>
              <a:t>                                                                Nedim</a:t>
            </a:r>
            <a:endParaRPr lang="tr-TR" sz="1600" dirty="0"/>
          </a:p>
        </p:txBody>
      </p:sp>
      <p:pic>
        <p:nvPicPr>
          <p:cNvPr id="19458" name="Picture 2" descr="http://t1.gstatic.com/images?q=tbn:ANd9GcSVuf5EhKFOmV2mLzAR8IMPgHDqOt7p6LOZ0EM-MmaRPJ7h9bFTqGNe7xa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0"/>
            <a:ext cx="1857388" cy="2669997"/>
          </a:xfrm>
          <a:prstGeom prst="rect">
            <a:avLst/>
          </a:prstGeom>
          <a:noFill/>
        </p:spPr>
      </p:pic>
      <p:cxnSp>
        <p:nvCxnSpPr>
          <p:cNvPr id="10" name="9 Düz Ok Bağlayıcısı"/>
          <p:cNvCxnSpPr/>
          <p:nvPr/>
        </p:nvCxnSpPr>
        <p:spPr>
          <a:xfrm rot="16200000" flipH="1">
            <a:off x="1928794" y="4500570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11 Düz Ok Bağlayıcısı"/>
          <p:cNvCxnSpPr/>
          <p:nvPr/>
        </p:nvCxnSpPr>
        <p:spPr>
          <a:xfrm rot="5400000">
            <a:off x="7215206" y="3214686"/>
            <a:ext cx="1357322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10 Yuvarlatılmış Dikdörtgen"/>
          <p:cNvSpPr/>
          <p:nvPr/>
        </p:nvSpPr>
        <p:spPr>
          <a:xfrm>
            <a:off x="2786050" y="571480"/>
            <a:ext cx="3714776" cy="100013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r-TR" dirty="0" smtClean="0"/>
              <a:t>Sermaye-i şairân tükenmez</a:t>
            </a:r>
          </a:p>
          <a:p>
            <a:r>
              <a:rPr lang="tr-TR" dirty="0" smtClean="0"/>
              <a:t>Dünya tükense yalan tükenmez</a:t>
            </a:r>
          </a:p>
          <a:p>
            <a:r>
              <a:rPr lang="tr-TR" dirty="0" smtClean="0"/>
              <a:t>                                          Razi</a:t>
            </a:r>
            <a:endParaRPr lang="tr-TR" dirty="0"/>
          </a:p>
        </p:txBody>
      </p:sp>
      <p:sp>
        <p:nvSpPr>
          <p:cNvPr id="13" name="12 5-Nokta Yıldız"/>
          <p:cNvSpPr/>
          <p:nvPr/>
        </p:nvSpPr>
        <p:spPr>
          <a:xfrm>
            <a:off x="4500562" y="2500306"/>
            <a:ext cx="785818" cy="928694"/>
          </a:xfrm>
          <a:prstGeom prst="star5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smtClean="0"/>
          </a:p>
        </p:txBody>
      </p:sp>
      <p:pic>
        <p:nvPicPr>
          <p:cNvPr id="4" name="3 İçerik Yer Tutucusu" descr="nene_hatu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215074" y="1000108"/>
            <a:ext cx="2633666" cy="3714776"/>
          </a:xfrm>
          <a:effectLst>
            <a:softEdge rad="112500"/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500042"/>
            <a:ext cx="3214688" cy="530914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tr-TR" sz="900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tr-TR" sz="1200" dirty="0">
                <a:solidFill>
                  <a:schemeClr val="tx1"/>
                </a:solidFill>
                <a:latin typeface="+mj-lt"/>
                <a:cs typeface="Arial" charset="0"/>
              </a:rPr>
              <a:t>'</a:t>
            </a:r>
            <a:r>
              <a:rPr lang="tr-TR" sz="1200" i="1" dirty="0">
                <a:solidFill>
                  <a:schemeClr val="tx1"/>
                </a:solidFill>
                <a:latin typeface="+mj-lt"/>
                <a:cs typeface="Arial" charset="0"/>
              </a:rPr>
              <a:t>Nene Hatun</a:t>
            </a:r>
            <a:r>
              <a:rPr lang="tr-TR" sz="1200" dirty="0">
                <a:solidFill>
                  <a:schemeClr val="tx1"/>
                </a:solidFill>
                <a:latin typeface="+mj-lt"/>
                <a:cs typeface="Arial" charset="0"/>
              </a:rPr>
              <a:t> (d. 1857 - ö. </a:t>
            </a:r>
            <a:r>
              <a:rPr lang="tr-TR" sz="1200" dirty="0" smtClean="0">
                <a:solidFill>
                  <a:schemeClr val="tx1"/>
                </a:solidFill>
                <a:latin typeface="+mj-lt"/>
                <a:cs typeface="Arial" charset="0"/>
              </a:rPr>
              <a:t>1922 </a:t>
            </a:r>
            <a:r>
              <a:rPr lang="tr-TR" sz="1200" dirty="0">
                <a:solidFill>
                  <a:schemeClr val="tx1"/>
                </a:solidFill>
                <a:latin typeface="+mj-lt"/>
                <a:cs typeface="Arial" charset="0"/>
              </a:rPr>
              <a:t>Mayıs 1955, Erzurum), Erzurum'daki Aziziye Tabyası'nın savunulmasında çalışarak adını tarihe yazdıran Türk kadını. Aziziye</a:t>
            </a:r>
            <a:r>
              <a:rPr lang="tr-TR" sz="1200" dirty="0">
                <a:solidFill>
                  <a:schemeClr val="tx1"/>
                </a:solidFill>
                <a:latin typeface="+mj-lt"/>
                <a:cs typeface="Arial" charset="0"/>
                <a:hlinkClick r:id="rId4" tooltip="Erzurum Muharebesi (1877)"/>
              </a:rPr>
              <a:t> </a:t>
            </a:r>
            <a:r>
              <a:rPr lang="tr-TR" sz="1200" dirty="0">
                <a:solidFill>
                  <a:schemeClr val="tx1"/>
                </a:solidFill>
                <a:latin typeface="+mj-lt"/>
                <a:cs typeface="Arial" charset="0"/>
              </a:rPr>
              <a:t>savunmasına 20 yaşlarında gençken, küçük yaştaki oğlunu ve 3 aylık kızını evde bırakarak katılmıştır</a:t>
            </a:r>
            <a:r>
              <a:rPr lang="tr-TR" sz="1200" dirty="0" smtClean="0">
                <a:solidFill>
                  <a:schemeClr val="tx1"/>
                </a:solidFill>
                <a:latin typeface="+mj-lt"/>
                <a:cs typeface="Arial" charset="0"/>
              </a:rPr>
              <a:t>.</a:t>
            </a:r>
            <a:endParaRPr lang="tr-TR" sz="1200" dirty="0">
              <a:solidFill>
                <a:schemeClr val="tx1"/>
              </a:solidFill>
              <a:latin typeface="+mj-lt"/>
              <a:cs typeface="Arial" charset="0"/>
            </a:endParaRPr>
          </a:p>
          <a:p>
            <a:pPr eaLnBrk="0" hangingPunct="0">
              <a:defRPr/>
            </a:pPr>
            <a:r>
              <a:rPr lang="tr-TR" sz="1200" dirty="0">
                <a:solidFill>
                  <a:schemeClr val="tx1"/>
                </a:solidFill>
                <a:latin typeface="+mj-lt"/>
                <a:cs typeface="Arial" charset="0"/>
              </a:rPr>
              <a:t> </a:t>
            </a:r>
          </a:p>
          <a:p>
            <a:pPr eaLnBrk="0" hangingPunct="0">
              <a:defRPr/>
            </a:pPr>
            <a:r>
              <a:rPr lang="tr-TR" sz="1200" dirty="0" err="1">
                <a:solidFill>
                  <a:schemeClr val="tx1"/>
                </a:solidFill>
                <a:latin typeface="+mj-lt"/>
                <a:cs typeface="Arial" charset="0"/>
              </a:rPr>
              <a:t>Zatürre</a:t>
            </a:r>
            <a:r>
              <a:rPr lang="tr-TR" sz="1200" dirty="0">
                <a:solidFill>
                  <a:schemeClr val="tx1"/>
                </a:solidFill>
                <a:latin typeface="+mj-lt"/>
                <a:cs typeface="Arial" charset="0"/>
              </a:rPr>
              <a:t> hastalığından dolayı 98 yaşında vefat etmiş ve kurtuluş mücadelesini verdiği Aziziye Tabyası'na defnedilmiştir. Türk Kadınlar Birliği tarafından ölümünden birkaç ay önce yılın annesi seçilmiştir.</a:t>
            </a:r>
          </a:p>
        </p:txBody>
      </p:sp>
      <p:pic>
        <p:nvPicPr>
          <p:cNvPr id="28675" name="Picture 4" descr="http://bits.wikimedia.org/static-1.20wmf11/skins/common/images/magnify-clip.png">
            <a:hlinkClick r:id="rId5" tooltip="Büyüt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0650" y="174625"/>
            <a:ext cx="14287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Resim" descr="nenehatun_resim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5786" y="714356"/>
            <a:ext cx="1912938" cy="21717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sp>
        <p:nvSpPr>
          <p:cNvPr id="14" name="13 Metin kutusu"/>
          <p:cNvSpPr txBox="1"/>
          <p:nvPr/>
        </p:nvSpPr>
        <p:spPr>
          <a:xfrm>
            <a:off x="3500430" y="285728"/>
            <a:ext cx="3714750" cy="635635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100" b="1" dirty="0"/>
              <a:t>Nene Hatun gözlerini yere dikti, şehadet </a:t>
            </a:r>
            <a:r>
              <a:rPr lang="tr-TR" sz="1100" b="1" dirty="0" smtClean="0"/>
              <a:t>parmağıyla </a:t>
            </a:r>
            <a:r>
              <a:rPr lang="tr-TR" sz="1100" b="1" dirty="0"/>
              <a:t>oturduğu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100" dirty="0"/>
              <a:t>Tâze gelin iken </a:t>
            </a:r>
            <a:r>
              <a:rPr lang="tr-TR" sz="1100" dirty="0" smtClean="0"/>
              <a:t>on sekizimde</a:t>
            </a:r>
            <a:r>
              <a:rPr lang="tr-TR" sz="1100" dirty="0"/>
              <a:t> </a:t>
            </a:r>
            <a:br>
              <a:rPr lang="tr-TR" sz="1100" dirty="0"/>
            </a:br>
            <a:r>
              <a:rPr lang="tr-TR" sz="1100" dirty="0"/>
              <a:t>İki göğcek bala iki dizimde </a:t>
            </a:r>
            <a:br>
              <a:rPr lang="tr-TR" sz="1100" dirty="0"/>
            </a:br>
            <a:r>
              <a:rPr lang="tr-TR" sz="1100" dirty="0"/>
              <a:t>Ve iki damla yaş iki gözümde </a:t>
            </a:r>
            <a:br>
              <a:rPr lang="tr-TR" sz="1100" dirty="0"/>
            </a:br>
            <a:r>
              <a:rPr lang="tr-TR" sz="1100" dirty="0"/>
              <a:t>Doksanüç gününden hatırladığım. </a:t>
            </a:r>
            <a:br>
              <a:rPr lang="tr-TR" sz="1100" dirty="0"/>
            </a:br>
            <a:r>
              <a:rPr lang="tr-TR" sz="1100" dirty="0"/>
              <a:t/>
            </a:r>
            <a:br>
              <a:rPr lang="tr-TR" sz="1100" dirty="0"/>
            </a:br>
            <a:r>
              <a:rPr lang="tr-TR" sz="1100" dirty="0"/>
              <a:t>Ruhumun </a:t>
            </a:r>
            <a:r>
              <a:rPr lang="tr-TR" sz="1100" dirty="0" err="1"/>
              <a:t>sururu</a:t>
            </a:r>
            <a:r>
              <a:rPr lang="tr-TR" sz="1100" dirty="0"/>
              <a:t> oğlumla kızım </a:t>
            </a:r>
            <a:br>
              <a:rPr lang="tr-TR" sz="1100" dirty="0"/>
            </a:br>
            <a:r>
              <a:rPr lang="tr-TR" sz="1100" dirty="0" err="1"/>
              <a:t>Mürvetim</a:t>
            </a:r>
            <a:r>
              <a:rPr lang="tr-TR" sz="1100" dirty="0"/>
              <a:t>, devletim, sevincim, sızım... </a:t>
            </a:r>
            <a:br>
              <a:rPr lang="tr-TR" sz="1100" dirty="0"/>
            </a:br>
            <a:r>
              <a:rPr lang="tr-TR" sz="1100" dirty="0"/>
              <a:t>İki can yoldaşım, Elifle, Kâzım.. </a:t>
            </a:r>
            <a:br>
              <a:rPr lang="tr-TR" sz="1100" dirty="0"/>
            </a:br>
            <a:r>
              <a:rPr lang="tr-TR" sz="1100" dirty="0" err="1"/>
              <a:t>Şaçlarını</a:t>
            </a:r>
            <a:r>
              <a:rPr lang="tr-TR" sz="1100" dirty="0"/>
              <a:t> tel tel </a:t>
            </a:r>
            <a:r>
              <a:rPr lang="tr-TR" sz="1100" dirty="0" err="1"/>
              <a:t>ıtırladığım</a:t>
            </a:r>
            <a:r>
              <a:rPr lang="tr-TR" sz="1100" dirty="0"/>
              <a:t>. </a:t>
            </a:r>
            <a:br>
              <a:rPr lang="tr-TR" sz="1100" dirty="0"/>
            </a:br>
            <a:r>
              <a:rPr lang="tr-TR" sz="1100" dirty="0"/>
              <a:t/>
            </a:r>
            <a:br>
              <a:rPr lang="tr-TR" sz="1100" dirty="0"/>
            </a:br>
            <a:r>
              <a:rPr lang="tr-TR" sz="1100" dirty="0" err="1"/>
              <a:t>Komazlar</a:t>
            </a:r>
            <a:r>
              <a:rPr lang="tr-TR" sz="1100" dirty="0"/>
              <a:t> ki çifte kuzu meleye </a:t>
            </a:r>
            <a:br>
              <a:rPr lang="tr-TR" sz="1100" dirty="0"/>
            </a:br>
            <a:r>
              <a:rPr lang="tr-TR" sz="1100" dirty="0"/>
              <a:t>Derler düşman gelmiş Çanakkale'ye </a:t>
            </a:r>
            <a:br>
              <a:rPr lang="tr-TR" sz="1100" dirty="0"/>
            </a:br>
            <a:r>
              <a:rPr lang="tr-TR" sz="1100" dirty="0"/>
              <a:t>Yadımda oğlumu o velveleye </a:t>
            </a:r>
            <a:br>
              <a:rPr lang="tr-TR" sz="1100" dirty="0"/>
            </a:br>
            <a:r>
              <a:rPr lang="tr-TR" sz="1100" dirty="0"/>
              <a:t>Ayet el </a:t>
            </a:r>
            <a:r>
              <a:rPr lang="tr-TR" sz="1100" dirty="0" err="1"/>
              <a:t>Kürsi'yle</a:t>
            </a:r>
            <a:r>
              <a:rPr lang="tr-TR" sz="1100" dirty="0"/>
              <a:t> </a:t>
            </a:r>
            <a:r>
              <a:rPr lang="tr-TR" sz="1100" dirty="0" err="1"/>
              <a:t>poturladığım</a:t>
            </a:r>
            <a:r>
              <a:rPr lang="tr-TR" sz="1100" dirty="0"/>
              <a:t> </a:t>
            </a:r>
            <a:br>
              <a:rPr lang="tr-TR" sz="1100" dirty="0"/>
            </a:br>
            <a:r>
              <a:rPr lang="tr-TR" sz="1100" dirty="0"/>
              <a:t/>
            </a:r>
            <a:br>
              <a:rPr lang="tr-TR" sz="1100" dirty="0"/>
            </a:br>
            <a:r>
              <a:rPr lang="tr-TR" sz="1100" dirty="0"/>
              <a:t>Düşmanı kahredip dönsün diye tez </a:t>
            </a:r>
            <a:br>
              <a:rPr lang="tr-TR" sz="1100" dirty="0"/>
            </a:br>
            <a:r>
              <a:rPr lang="tr-TR" sz="1100" dirty="0"/>
              <a:t>Yadımda..Kırklara adadığım bez.. </a:t>
            </a:r>
            <a:br>
              <a:rPr lang="tr-TR" sz="1100" dirty="0"/>
            </a:br>
            <a:r>
              <a:rPr lang="tr-TR" sz="1100" dirty="0"/>
              <a:t>Konuya-komşuya haftada 3 kez </a:t>
            </a:r>
            <a:br>
              <a:rPr lang="tr-TR" sz="1100" dirty="0"/>
            </a:br>
            <a:r>
              <a:rPr lang="tr-TR" sz="1100" dirty="0"/>
              <a:t>İnce ekmek açıp </a:t>
            </a:r>
            <a:r>
              <a:rPr lang="tr-TR" sz="1100" dirty="0" err="1"/>
              <a:t>fetirlediğim</a:t>
            </a:r>
            <a:r>
              <a:rPr lang="tr-TR" sz="1100" dirty="0"/>
              <a:t>. </a:t>
            </a:r>
            <a:br>
              <a:rPr lang="tr-TR" sz="1100" dirty="0"/>
            </a:br>
            <a:r>
              <a:rPr lang="tr-TR" sz="1100" dirty="0"/>
              <a:t/>
            </a:r>
            <a:br>
              <a:rPr lang="tr-TR" sz="1100" dirty="0"/>
            </a:br>
            <a:r>
              <a:rPr lang="tr-TR" sz="1100" dirty="0" err="1"/>
              <a:t>Ap</a:t>
            </a:r>
            <a:r>
              <a:rPr lang="tr-TR" sz="1100" dirty="0"/>
              <a:t> akça </a:t>
            </a:r>
            <a:r>
              <a:rPr lang="tr-TR" sz="1100" dirty="0" err="1"/>
              <a:t>mektublar</a:t>
            </a:r>
            <a:r>
              <a:rPr lang="tr-TR" sz="1100" dirty="0"/>
              <a:t> gözledim.Gelmez. </a:t>
            </a:r>
            <a:br>
              <a:rPr lang="tr-TR" sz="1100" dirty="0"/>
            </a:br>
            <a:r>
              <a:rPr lang="tr-TR" sz="1100" dirty="0"/>
              <a:t>Bağrımın başını közledim gelmez.. </a:t>
            </a:r>
            <a:br>
              <a:rPr lang="tr-TR" sz="1100" dirty="0"/>
            </a:br>
            <a:r>
              <a:rPr lang="tr-TR" sz="1100" dirty="0"/>
              <a:t>''Anam'' deyişini özledim.Gelmez.. </a:t>
            </a:r>
            <a:br>
              <a:rPr lang="tr-TR" sz="1100" dirty="0"/>
            </a:br>
            <a:r>
              <a:rPr lang="tr-TR" sz="1100" dirty="0" err="1"/>
              <a:t>Ap</a:t>
            </a:r>
            <a:r>
              <a:rPr lang="tr-TR" sz="1100" dirty="0"/>
              <a:t> akça sütümle </a:t>
            </a:r>
            <a:r>
              <a:rPr lang="tr-TR" sz="1100" dirty="0" err="1"/>
              <a:t>baturladığım</a:t>
            </a:r>
            <a:r>
              <a:rPr lang="tr-TR" sz="1100" dirty="0"/>
              <a:t>. </a:t>
            </a:r>
            <a:br>
              <a:rPr lang="tr-TR" sz="1100" dirty="0"/>
            </a:br>
            <a:r>
              <a:rPr lang="tr-TR" sz="1100" dirty="0"/>
              <a:t/>
            </a:r>
            <a:br>
              <a:rPr lang="tr-TR" sz="1100" dirty="0"/>
            </a:br>
            <a:r>
              <a:rPr lang="tr-TR" sz="1100" dirty="0"/>
              <a:t>Şehitlik şerbeti içti dediler.. </a:t>
            </a:r>
            <a:br>
              <a:rPr lang="tr-TR" sz="1100" dirty="0"/>
            </a:br>
            <a:r>
              <a:rPr lang="tr-TR" sz="1100" dirty="0"/>
              <a:t>İçti ve öteye uçtu dediler. </a:t>
            </a:r>
            <a:br>
              <a:rPr lang="tr-TR" sz="1100" dirty="0"/>
            </a:br>
            <a:r>
              <a:rPr lang="tr-TR" sz="1100" dirty="0"/>
              <a:t>Ne mezarın belli, ne düştüğün yer </a:t>
            </a:r>
            <a:br>
              <a:rPr lang="tr-TR" sz="1100" dirty="0"/>
            </a:br>
            <a:r>
              <a:rPr lang="tr-TR" sz="1100" dirty="0"/>
              <a:t>Ey can konağımda </a:t>
            </a:r>
            <a:r>
              <a:rPr lang="tr-TR" sz="1100" dirty="0" err="1"/>
              <a:t>yatırladığım</a:t>
            </a:r>
            <a:r>
              <a:rPr lang="tr-TR" sz="1100" dirty="0"/>
              <a:t>! .. </a:t>
            </a:r>
            <a:br>
              <a:rPr lang="tr-TR" sz="1100" dirty="0"/>
            </a:br>
            <a:r>
              <a:rPr lang="tr-TR" sz="1100" dirty="0"/>
              <a:t/>
            </a:r>
            <a:br>
              <a:rPr lang="tr-TR" sz="1100" dirty="0"/>
            </a:br>
            <a:r>
              <a:rPr lang="tr-TR" sz="1100" dirty="0"/>
              <a:t>Ey can konağımda kadri </a:t>
            </a:r>
            <a:r>
              <a:rPr lang="tr-TR" sz="1100" dirty="0" err="1"/>
              <a:t>ziyâde</a:t>
            </a:r>
            <a:r>
              <a:rPr lang="tr-TR" sz="1100" dirty="0"/>
              <a:t>... </a:t>
            </a:r>
            <a:br>
              <a:rPr lang="tr-TR" sz="1100" dirty="0"/>
            </a:br>
            <a:r>
              <a:rPr lang="tr-TR" sz="1100" dirty="0"/>
              <a:t>O, aydan, </a:t>
            </a:r>
            <a:r>
              <a:rPr lang="tr-TR" sz="1100" dirty="0" err="1"/>
              <a:t>güneşden</a:t>
            </a:r>
            <a:r>
              <a:rPr lang="tr-TR" sz="1100" dirty="0"/>
              <a:t> bedri </a:t>
            </a:r>
            <a:r>
              <a:rPr lang="tr-TR" sz="1100" dirty="0" err="1"/>
              <a:t>ziyâde</a:t>
            </a:r>
            <a:r>
              <a:rPr lang="tr-TR" sz="1100" dirty="0"/>
              <a:t>. </a:t>
            </a:r>
            <a:br>
              <a:rPr lang="tr-TR" sz="1100" dirty="0"/>
            </a:br>
            <a:r>
              <a:rPr lang="tr-TR" sz="1100" dirty="0"/>
              <a:t>Peygamber katına ulaştı mı de </a:t>
            </a:r>
            <a:br>
              <a:rPr lang="tr-TR" sz="1100" dirty="0"/>
            </a:br>
            <a:r>
              <a:rPr lang="tr-TR" sz="1100" dirty="0" err="1"/>
              <a:t>Doksanüç</a:t>
            </a:r>
            <a:r>
              <a:rPr lang="tr-TR" sz="1100" dirty="0"/>
              <a:t> harbinde Aziziye'de </a:t>
            </a:r>
            <a:br>
              <a:rPr lang="tr-TR" sz="1100" dirty="0"/>
            </a:br>
            <a:r>
              <a:rPr lang="tr-TR" sz="1100" dirty="0"/>
              <a:t>Moskof kafirini </a:t>
            </a:r>
            <a:r>
              <a:rPr lang="tr-TR" sz="1100" dirty="0" err="1"/>
              <a:t>satırladığım</a:t>
            </a:r>
            <a:endParaRPr lang="tr-TR" sz="1100" dirty="0"/>
          </a:p>
        </p:txBody>
      </p:sp>
      <p:pic>
        <p:nvPicPr>
          <p:cNvPr id="8" name="eledim-eledim-holluk-eledim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001024" y="6072206"/>
            <a:ext cx="304800" cy="304800"/>
          </a:xfrm>
          <a:prstGeom prst="rect">
            <a:avLst/>
          </a:prstGeom>
        </p:spPr>
      </p:pic>
      <p:sp>
        <p:nvSpPr>
          <p:cNvPr id="9" name="8 Yuvarlatılmış Dikdörtgen"/>
          <p:cNvSpPr/>
          <p:nvPr/>
        </p:nvSpPr>
        <p:spPr>
          <a:xfrm>
            <a:off x="642910" y="6143644"/>
            <a:ext cx="221457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Tarhi gerçeklik</a:t>
            </a:r>
            <a:endParaRPr lang="tr-TR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81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smtClean="0"/>
          </a:p>
        </p:txBody>
      </p:sp>
      <p:pic>
        <p:nvPicPr>
          <p:cNvPr id="4" name="3 İçerik Yer Tutucusu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285860"/>
            <a:ext cx="5929354" cy="4429156"/>
          </a:xfrm>
          <a:prstGeom prst="ellipse">
            <a:avLst/>
          </a:prstGeom>
          <a:effectLst>
            <a:softEdge rad="112500"/>
          </a:effectLst>
        </p:spPr>
      </p:pic>
      <p:sp>
        <p:nvSpPr>
          <p:cNvPr id="29699" name="4 Metin kutusu"/>
          <p:cNvSpPr txBox="1">
            <a:spLocks noChangeArrowheads="1"/>
          </p:cNvSpPr>
          <p:nvPr/>
        </p:nvSpPr>
        <p:spPr bwMode="auto">
          <a:xfrm>
            <a:off x="2571750" y="2643188"/>
            <a:ext cx="578646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r-TR" b="1" dirty="0">
                <a:latin typeface="Calibri" pitchFamily="34" charset="0"/>
              </a:rPr>
              <a:t>Veysel der ismini koymam dilimden</a:t>
            </a:r>
          </a:p>
          <a:p>
            <a:r>
              <a:rPr lang="tr-TR" b="1" dirty="0">
                <a:latin typeface="Calibri" pitchFamily="34" charset="0"/>
              </a:rPr>
              <a:t>Ayrı düştüm vatanımdan ilimden</a:t>
            </a:r>
            <a:br>
              <a:rPr lang="tr-TR" b="1" dirty="0">
                <a:latin typeface="Calibri" pitchFamily="34" charset="0"/>
              </a:rPr>
            </a:br>
            <a:r>
              <a:rPr lang="tr-TR" b="1" dirty="0">
                <a:latin typeface="Calibri" pitchFamily="34" charset="0"/>
              </a:rPr>
              <a:t>Kuş olsan da kurtulmazdın elimden</a:t>
            </a:r>
            <a:br>
              <a:rPr lang="tr-TR" b="1" dirty="0">
                <a:latin typeface="Calibri" pitchFamily="34" charset="0"/>
              </a:rPr>
            </a:br>
            <a:r>
              <a:rPr lang="tr-TR" b="1" dirty="0">
                <a:latin typeface="Calibri" pitchFamily="34" charset="0"/>
              </a:rPr>
              <a:t>Eğer görse idim </a:t>
            </a:r>
            <a:r>
              <a:rPr lang="tr-TR" b="1" u="sng" dirty="0">
                <a:latin typeface="Calibri" pitchFamily="34" charset="0"/>
              </a:rPr>
              <a:t>göz ile seni</a:t>
            </a:r>
          </a:p>
        </p:txBody>
      </p:sp>
      <p:sp>
        <p:nvSpPr>
          <p:cNvPr id="5" name="4 Yuvarlatılmış Dikdörtgen"/>
          <p:cNvSpPr/>
          <p:nvPr/>
        </p:nvSpPr>
        <p:spPr>
          <a:xfrm>
            <a:off x="571472" y="5572140"/>
            <a:ext cx="2786082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İnsan gerçekliği</a:t>
            </a:r>
            <a:endParaRPr lang="tr-TR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smtClean="0"/>
          </a:p>
        </p:txBody>
      </p:sp>
      <p:pic>
        <p:nvPicPr>
          <p:cNvPr id="4" name="3 İçerik Yer Tutucusu" descr="mnz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8501121" cy="64349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4 Dikdörtgen"/>
          <p:cNvSpPr/>
          <p:nvPr/>
        </p:nvSpPr>
        <p:spPr>
          <a:xfrm>
            <a:off x="571472" y="1428736"/>
            <a:ext cx="5429288" cy="92334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err="1"/>
              <a:t>Pertev</a:t>
            </a:r>
            <a:r>
              <a:rPr lang="tr-TR" dirty="0"/>
              <a:t>-i hur-</a:t>
            </a:r>
            <a:r>
              <a:rPr lang="tr-TR" dirty="0" err="1"/>
              <a:t>şîd</a:t>
            </a:r>
            <a:r>
              <a:rPr lang="tr-TR" dirty="0"/>
              <a:t> sanman yerde kim </a:t>
            </a:r>
            <a:r>
              <a:rPr lang="tr-TR" dirty="0" err="1"/>
              <a:t>devr</a:t>
            </a:r>
            <a:r>
              <a:rPr lang="tr-TR" dirty="0"/>
              <a:t>-i felek </a:t>
            </a:r>
            <a:br>
              <a:rPr lang="tr-TR" dirty="0"/>
            </a:br>
            <a:r>
              <a:rPr lang="tr-TR" dirty="0"/>
              <a:t>Yere urmuş </a:t>
            </a:r>
            <a:r>
              <a:rPr lang="tr-TR" dirty="0" err="1"/>
              <a:t>âfitâbın</a:t>
            </a:r>
            <a:r>
              <a:rPr lang="tr-TR" dirty="0"/>
              <a:t> </a:t>
            </a:r>
            <a:r>
              <a:rPr lang="tr-TR" dirty="0" err="1"/>
              <a:t>mâh</a:t>
            </a:r>
            <a:r>
              <a:rPr lang="tr-TR" dirty="0"/>
              <a:t>-i </a:t>
            </a:r>
            <a:r>
              <a:rPr lang="tr-TR" dirty="0" err="1"/>
              <a:t>tâbânım</a:t>
            </a:r>
            <a:r>
              <a:rPr lang="tr-TR" dirty="0"/>
              <a:t> görüp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/>
              <a:t>                                                           Fuzuli</a:t>
            </a:r>
          </a:p>
        </p:txBody>
      </p:sp>
      <p:pic>
        <p:nvPicPr>
          <p:cNvPr id="6" name="3 İçerik Yer Tutucusu" descr="1975-8cf3639ae1de6a99b8731d89e034167f_12728629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3636" y="214290"/>
            <a:ext cx="2700354" cy="37084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6 Yuvarlatılmış Dikdörtgen"/>
          <p:cNvSpPr/>
          <p:nvPr/>
        </p:nvSpPr>
        <p:spPr>
          <a:xfrm>
            <a:off x="1071538" y="5143512"/>
            <a:ext cx="285752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Tabibat gerçekliği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smtClean="0"/>
          </a:p>
        </p:txBody>
      </p:sp>
      <p:sp>
        <p:nvSpPr>
          <p:cNvPr id="4" name="3 Yuvarlatılmış Dikdörtgen"/>
          <p:cNvSpPr/>
          <p:nvPr/>
        </p:nvSpPr>
        <p:spPr>
          <a:xfrm>
            <a:off x="214282" y="2071688"/>
            <a:ext cx="2928958" cy="342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b="1" dirty="0"/>
              <a:t>EDEBİYAT ve GERÇEKLİK</a:t>
            </a:r>
          </a:p>
        </p:txBody>
      </p:sp>
      <p:sp>
        <p:nvSpPr>
          <p:cNvPr id="5" name="4 Sağ Ok"/>
          <p:cNvSpPr/>
          <p:nvPr/>
        </p:nvSpPr>
        <p:spPr>
          <a:xfrm>
            <a:off x="3000375" y="2500313"/>
            <a:ext cx="785813" cy="357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7" name="6 Sağ Ok"/>
          <p:cNvSpPr/>
          <p:nvPr/>
        </p:nvSpPr>
        <p:spPr>
          <a:xfrm>
            <a:off x="3000375" y="3500438"/>
            <a:ext cx="785813" cy="357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8" name="7 Sağ Ok"/>
          <p:cNvSpPr/>
          <p:nvPr/>
        </p:nvSpPr>
        <p:spPr>
          <a:xfrm>
            <a:off x="3000375" y="4500563"/>
            <a:ext cx="785813" cy="357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9" name="8 Yuvarlatılmış Dikdörtgen"/>
          <p:cNvSpPr/>
          <p:nvPr/>
        </p:nvSpPr>
        <p:spPr>
          <a:xfrm>
            <a:off x="3929063" y="2500313"/>
            <a:ext cx="5000625" cy="42862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/>
              <a:t>TARİHİ VE SOSYAL GERÇEKLİĞİN EDEBİYATA YANSIMASI</a:t>
            </a:r>
          </a:p>
        </p:txBody>
      </p:sp>
      <p:sp>
        <p:nvSpPr>
          <p:cNvPr id="10" name="9 Dikdörtgen"/>
          <p:cNvSpPr/>
          <p:nvPr/>
        </p:nvSpPr>
        <p:spPr>
          <a:xfrm>
            <a:off x="4000500" y="3429000"/>
            <a:ext cx="4929188" cy="42862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İNSAN HAYATINA AİT GERÇEKLİĞİN  EDEBİYATA YANSIMASI</a:t>
            </a:r>
          </a:p>
        </p:txBody>
      </p:sp>
      <p:sp>
        <p:nvSpPr>
          <p:cNvPr id="11" name="10 Yuvarlatılmış Dikdörtgen"/>
          <p:cNvSpPr/>
          <p:nvPr/>
        </p:nvSpPr>
        <p:spPr>
          <a:xfrm>
            <a:off x="4000500" y="4429125"/>
            <a:ext cx="4714875" cy="42862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/>
              <a:t>TABİAT GERÇEKLİĞİNİN EDEBİYATA YANSIMASI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smtClean="0"/>
          </a:p>
        </p:txBody>
      </p:sp>
      <p:sp>
        <p:nvSpPr>
          <p:cNvPr id="4" name="3 Yuvarlatılmış Dikdörtgen"/>
          <p:cNvSpPr/>
          <p:nvPr/>
        </p:nvSpPr>
        <p:spPr>
          <a:xfrm>
            <a:off x="428625" y="285750"/>
            <a:ext cx="8215313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/>
              <a:t>Örneklerimizden yola  çıkarak;  aşağıdaki  anahtar ifadeleri kullanarak edebiyatın gerçeklikle ilişkisini maddeler halinde yazalım:</a:t>
            </a:r>
          </a:p>
        </p:txBody>
      </p:sp>
      <p:sp>
        <p:nvSpPr>
          <p:cNvPr id="5" name="4 Yuvarlatılmış Dikdörtgen"/>
          <p:cNvSpPr/>
          <p:nvPr/>
        </p:nvSpPr>
        <p:spPr>
          <a:xfrm>
            <a:off x="1142976" y="3857628"/>
            <a:ext cx="707236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smtClean="0"/>
              <a:t>Ancak edebi eserler varolan gerçekliği olduğu gibi aktarmazlar. Sanatçı gerçeği yeniden kurgulayıp kendi hayal süzgecinden geçirdikten sonra aktarır.Kısaca edebi eserler kurmacadır.</a:t>
            </a:r>
            <a:endParaRPr lang="tr-TR" dirty="0"/>
          </a:p>
        </p:txBody>
      </p:sp>
      <p:sp>
        <p:nvSpPr>
          <p:cNvPr id="6" name="5 Dikdörtgen"/>
          <p:cNvSpPr/>
          <p:nvPr/>
        </p:nvSpPr>
        <p:spPr>
          <a:xfrm>
            <a:off x="1214438" y="1785938"/>
            <a:ext cx="2143116" cy="428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smtClean="0"/>
              <a:t>Edebi Eserlerde,</a:t>
            </a:r>
            <a:endParaRPr lang="tr-TR" dirty="0"/>
          </a:p>
        </p:txBody>
      </p:sp>
      <p:sp>
        <p:nvSpPr>
          <p:cNvPr id="7" name="6 Yuvarlatılmış Dikdörtgen"/>
          <p:cNvSpPr/>
          <p:nvPr/>
        </p:nvSpPr>
        <p:spPr>
          <a:xfrm>
            <a:off x="1142976" y="2786058"/>
            <a:ext cx="7143800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smtClean="0"/>
              <a:t>Aslında varolan dünyanın dışına çıkmaz. Edebi eserin kaynağı her unsuruyla yaşadığımız çevre ve insandır.</a:t>
            </a:r>
            <a:endParaRPr lang="tr-TR" dirty="0"/>
          </a:p>
        </p:txBody>
      </p:sp>
      <p:sp>
        <p:nvSpPr>
          <p:cNvPr id="8" name="7 Yuvarlatılmış Dikdörtgen"/>
          <p:cNvSpPr/>
          <p:nvPr/>
        </p:nvSpPr>
        <p:spPr>
          <a:xfrm>
            <a:off x="1071538" y="6215082"/>
            <a:ext cx="7429552" cy="500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smtClean="0"/>
              <a:t>İnsana ait gerçeklik, </a:t>
            </a:r>
            <a:r>
              <a:rPr lang="tr-TR" dirty="0"/>
              <a:t>tabiat </a:t>
            </a:r>
            <a:r>
              <a:rPr lang="tr-TR" dirty="0" smtClean="0"/>
              <a:t>gerçekliği, </a:t>
            </a:r>
            <a:r>
              <a:rPr lang="tr-TR" dirty="0"/>
              <a:t>tarihi ve sosyal </a:t>
            </a:r>
            <a:r>
              <a:rPr lang="tr-TR" dirty="0" smtClean="0"/>
              <a:t>gerçeklik yeniden yorumlanarak  ortaya konur.</a:t>
            </a:r>
            <a:endParaRPr lang="tr-TR" dirty="0"/>
          </a:p>
        </p:txBody>
      </p:sp>
      <p:sp>
        <p:nvSpPr>
          <p:cNvPr id="9" name="8 Yuvarlatılmış Dikdörtgen"/>
          <p:cNvSpPr/>
          <p:nvPr/>
        </p:nvSpPr>
        <p:spPr>
          <a:xfrm>
            <a:off x="1142976" y="5143512"/>
            <a:ext cx="750099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smtClean="0"/>
              <a:t>Maksat gerçeği aktarmak değil estetik bir güzellik ortaya koymak, sanat yapmaktır.</a:t>
            </a:r>
            <a:endParaRPr lang="tr-TR" dirty="0"/>
          </a:p>
        </p:txBody>
      </p:sp>
      <p:sp>
        <p:nvSpPr>
          <p:cNvPr id="10" name="9 Aşağı Ok"/>
          <p:cNvSpPr/>
          <p:nvPr/>
        </p:nvSpPr>
        <p:spPr>
          <a:xfrm>
            <a:off x="1428728" y="2214554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1" name="10 Aşağı Ok"/>
          <p:cNvSpPr/>
          <p:nvPr/>
        </p:nvSpPr>
        <p:spPr>
          <a:xfrm>
            <a:off x="1428728" y="3286124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3" name="12 Aşağı Ok"/>
          <p:cNvSpPr/>
          <p:nvPr/>
        </p:nvSpPr>
        <p:spPr>
          <a:xfrm>
            <a:off x="1428728" y="4572008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7" name="16 Aşağı Ok"/>
          <p:cNvSpPr/>
          <p:nvPr/>
        </p:nvSpPr>
        <p:spPr>
          <a:xfrm>
            <a:off x="1428728" y="5643578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smtClean="0"/>
          </a:p>
        </p:txBody>
      </p:sp>
      <p:pic>
        <p:nvPicPr>
          <p:cNvPr id="4" name="3 İçerik Yer Tutucusu" descr="deniz_r1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214290"/>
            <a:ext cx="8501122" cy="6072230"/>
          </a:xfrm>
          <a:effectLst>
            <a:softEdge rad="112500"/>
          </a:effectLst>
        </p:spPr>
      </p:pic>
      <p:sp>
        <p:nvSpPr>
          <p:cNvPr id="33795" name="5 Dikdörtgen"/>
          <p:cNvSpPr>
            <a:spLocks noChangeArrowheads="1"/>
          </p:cNvSpPr>
          <p:nvPr/>
        </p:nvSpPr>
        <p:spPr bwMode="auto">
          <a:xfrm>
            <a:off x="2214563" y="1357313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dirty="0">
                <a:latin typeface="Calibri" pitchFamily="34" charset="0"/>
              </a:rPr>
              <a:t>Bassan kenâr-ı cûya kadem pây-bûs için Birbirini basub gelir ey dil kenâra </a:t>
            </a:r>
            <a:r>
              <a:rPr lang="tr-TR" b="1" dirty="0">
                <a:latin typeface="Calibri" pitchFamily="34" charset="0"/>
              </a:rPr>
              <a:t>mevc</a:t>
            </a:r>
            <a:r>
              <a:rPr lang="tr-TR" dirty="0">
                <a:latin typeface="Calibri" pitchFamily="34" charset="0"/>
              </a:rPr>
              <a:t> </a:t>
            </a:r>
            <a:r>
              <a:rPr lang="tr-TR" b="1" dirty="0">
                <a:latin typeface="Calibri" pitchFamily="34" charset="0"/>
              </a:rPr>
              <a:t>...</a:t>
            </a:r>
          </a:p>
          <a:p>
            <a:r>
              <a:rPr lang="tr-TR" b="1" dirty="0">
                <a:latin typeface="Calibri" pitchFamily="34" charset="0"/>
              </a:rPr>
              <a:t>                                                             Nabi</a:t>
            </a:r>
            <a:endParaRPr lang="tr-TR" dirty="0">
              <a:latin typeface="Calibri" pitchFamily="34" charset="0"/>
            </a:endParaRPr>
          </a:p>
        </p:txBody>
      </p:sp>
      <p:sp>
        <p:nvSpPr>
          <p:cNvPr id="7" name="6 Yuvarlatılmış Dikdörtgen"/>
          <p:cNvSpPr/>
          <p:nvPr/>
        </p:nvSpPr>
        <p:spPr>
          <a:xfrm>
            <a:off x="1643042" y="5357826"/>
            <a:ext cx="6286500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/>
              <a:t>Yukarıdaki </a:t>
            </a:r>
            <a:r>
              <a:rPr lang="tr-TR" dirty="0" err="1"/>
              <a:t>beyiti</a:t>
            </a:r>
            <a:r>
              <a:rPr lang="tr-TR" dirty="0"/>
              <a:t> edebiyat ve gerçeklik açısından değerlendiriniz.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Yuvarlatılmış Dikdörtgen"/>
          <p:cNvSpPr/>
          <p:nvPr/>
        </p:nvSpPr>
        <p:spPr>
          <a:xfrm>
            <a:off x="1928794" y="2214554"/>
            <a:ext cx="5214974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msoyuer@mynet.com</a:t>
            </a:r>
            <a:endParaRPr lang="tr-TR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zinti">
  <a:themeElements>
    <a:clrScheme name="Gezinti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Gezint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Gezinti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</TotalTime>
  <Words>212</Words>
  <Application>Microsoft Office PowerPoint</Application>
  <PresentationFormat>Ekran Gösterisi (4:3)</PresentationFormat>
  <Paragraphs>58</Paragraphs>
  <Slides>9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0" baseType="lpstr">
      <vt:lpstr>Gezinti</vt:lpstr>
      <vt:lpstr>Edebiyat ve Gerçeklik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Edebiyat ve Gerçeklik</dc:title>
  <dc:creator>yusuf</dc:creator>
  <cp:lastModifiedBy>yusuf</cp:lastModifiedBy>
  <cp:revision>3</cp:revision>
  <dcterms:modified xsi:type="dcterms:W3CDTF">2012-10-07T01:18:21Z</dcterms:modified>
</cp:coreProperties>
</file>